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8" r:id="rId5"/>
    <p:sldId id="277" r:id="rId6"/>
    <p:sldId id="259" r:id="rId7"/>
    <p:sldId id="260" r:id="rId8"/>
    <p:sldId id="276" r:id="rId9"/>
    <p:sldId id="261" r:id="rId10"/>
    <p:sldId id="263" r:id="rId11"/>
    <p:sldId id="264" r:id="rId12"/>
    <p:sldId id="265" r:id="rId13"/>
    <p:sldId id="266" r:id="rId14"/>
    <p:sldId id="268" r:id="rId15"/>
    <p:sldId id="270"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83" d="100"/>
          <a:sy n="83" d="100"/>
        </p:scale>
        <p:origin x="13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44CE9D-E4A7-4B41-BF86-8FE20CB45893}" type="datetimeFigureOut">
              <a:rPr lang="en-AU" smtClean="0"/>
              <a:t>30/11/2023</a:t>
            </a:fld>
            <a:endParaRPr lang="en-A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A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2A5D98B-98C4-4CAF-A7E5-62969FEC2C4B}" type="slidenum">
              <a:rPr lang="en-AU" smtClean="0"/>
              <a:t>‹#›</a:t>
            </a:fld>
            <a:endParaRPr lang="en-A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4CE9D-E4A7-4B41-BF86-8FE20CB45893}" type="datetimeFigureOut">
              <a:rPr lang="en-AU" smtClean="0"/>
              <a:t>30/11/2023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4CE9D-E4A7-4B41-BF86-8FE20CB45893}" type="datetimeFigureOut">
              <a:rPr lang="en-AU" smtClean="0"/>
              <a:t>30/11/2023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44CE9D-E4A7-4B41-BF86-8FE20CB45893}" type="datetimeFigureOut">
              <a:rPr lang="en-AU" smtClean="0"/>
              <a:t>30/11/2023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4CE9D-E4A7-4B41-BF86-8FE20CB45893}" type="datetimeFigureOut">
              <a:rPr lang="en-AU" smtClean="0"/>
              <a:t>30/11/2023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A44CE9D-E4A7-4B41-BF86-8FE20CB45893}" type="datetimeFigureOut">
              <a:rPr lang="en-AU" smtClean="0"/>
              <a:t>30/11/2023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A5D98B-98C4-4CAF-A7E5-62969FEC2C4B}" type="slidenum">
              <a:rPr lang="en-AU" smtClean="0"/>
              <a:t>‹#›</a:t>
            </a:fld>
            <a:endParaRPr lang="en-AU"/>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44CE9D-E4A7-4B41-BF86-8FE20CB45893}" type="datetimeFigureOut">
              <a:rPr lang="en-AU" smtClean="0"/>
              <a:t>30/11/2023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4CE9D-E4A7-4B41-BF86-8FE20CB45893}" type="datetimeFigureOut">
              <a:rPr lang="en-AU" smtClean="0"/>
              <a:t>30/11/2023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4CE9D-E4A7-4B41-BF86-8FE20CB45893}" type="datetimeFigureOut">
              <a:rPr lang="en-AU" smtClean="0"/>
              <a:t>30/11/2023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44CE9D-E4A7-4B41-BF86-8FE20CB45893}" type="datetimeFigureOut">
              <a:rPr lang="en-AU" smtClean="0"/>
              <a:t>30/11/2023</a:t>
            </a:fld>
            <a:endParaRPr lang="en-AU"/>
          </a:p>
        </p:txBody>
      </p:sp>
      <p:sp>
        <p:nvSpPr>
          <p:cNvPr id="7" name="Slide Number Placeholder 6"/>
          <p:cNvSpPr>
            <a:spLocks noGrp="1"/>
          </p:cNvSpPr>
          <p:nvPr>
            <p:ph type="sldNum" sz="quarter" idx="12"/>
          </p:nvPr>
        </p:nvSpPr>
        <p:spPr/>
        <p:txBody>
          <a:bodyPr/>
          <a:lstStyle/>
          <a:p>
            <a:fld id="{22A5D98B-98C4-4CAF-A7E5-62969FEC2C4B}" type="slidenum">
              <a:rPr lang="en-AU" smtClean="0"/>
              <a:t>‹#›</a:t>
            </a:fld>
            <a:endParaRPr lang="en-A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4CE9D-E4A7-4B41-BF86-8FE20CB45893}" type="datetimeFigureOut">
              <a:rPr lang="en-AU" smtClean="0"/>
              <a:t>30/11/2023</a:t>
            </a:fld>
            <a:endParaRPr lang="en-A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AU"/>
          </a:p>
        </p:txBody>
      </p:sp>
      <p:sp>
        <p:nvSpPr>
          <p:cNvPr id="7" name="Slide Number Placeholder 6"/>
          <p:cNvSpPr>
            <a:spLocks noGrp="1"/>
          </p:cNvSpPr>
          <p:nvPr>
            <p:ph type="sldNum" sz="quarter" idx="12"/>
          </p:nvPr>
        </p:nvSpPr>
        <p:spPr/>
        <p:txBody>
          <a:bodyPr/>
          <a:lstStyle/>
          <a:p>
            <a:fld id="{22A5D98B-98C4-4CAF-A7E5-62969FEC2C4B}"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44CE9D-E4A7-4B41-BF86-8FE20CB45893}" type="datetimeFigureOut">
              <a:rPr lang="en-AU" smtClean="0"/>
              <a:t>30/11/2023</a:t>
            </a:fld>
            <a:endParaRPr lang="en-A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2A5D98B-98C4-4CAF-A7E5-62969FEC2C4B}"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ducation.vic.gov.au/school/teachers/health/childprotection/Pages/default.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Child Safety Standards</a:t>
            </a:r>
          </a:p>
        </p:txBody>
      </p:sp>
      <p:sp>
        <p:nvSpPr>
          <p:cNvPr id="3" name="Subtitle 2"/>
          <p:cNvSpPr>
            <a:spLocks noGrp="1"/>
          </p:cNvSpPr>
          <p:nvPr>
            <p:ph type="subTitle" idx="1"/>
          </p:nvPr>
        </p:nvSpPr>
        <p:spPr/>
        <p:txBody>
          <a:bodyPr/>
          <a:lstStyle/>
          <a:p>
            <a:r>
              <a:rPr lang="en-AU" dirty="0"/>
              <a:t>At Woodridge Pre-school</a:t>
            </a:r>
          </a:p>
          <a:p>
            <a:endParaRPr lang="en-AU" dirty="0"/>
          </a:p>
        </p:txBody>
      </p:sp>
      <p:pic>
        <p:nvPicPr>
          <p:cNvPr id="4" name="Picture 3">
            <a:extLst>
              <a:ext uri="{FF2B5EF4-FFF2-40B4-BE49-F238E27FC236}">
                <a16:creationId xmlns:a16="http://schemas.microsoft.com/office/drawing/2014/main" id="{BD221943-5F33-4194-A8B3-D96FE1E20ECC}"/>
              </a:ext>
            </a:extLst>
          </p:cNvPr>
          <p:cNvPicPr>
            <a:picLocks noChangeAspect="1"/>
          </p:cNvPicPr>
          <p:nvPr/>
        </p:nvPicPr>
        <p:blipFill>
          <a:blip r:embed="rId2"/>
          <a:stretch>
            <a:fillRect/>
          </a:stretch>
        </p:blipFill>
        <p:spPr>
          <a:xfrm>
            <a:off x="899592" y="2057400"/>
            <a:ext cx="2743200" cy="2743200"/>
          </a:xfrm>
          <a:prstGeom prst="rect">
            <a:avLst/>
          </a:prstGeom>
        </p:spPr>
      </p:pic>
    </p:spTree>
    <p:extLst>
      <p:ext uri="{BB962C8B-B14F-4D97-AF65-F5344CB8AC3E}">
        <p14:creationId xmlns:p14="http://schemas.microsoft.com/office/powerpoint/2010/main" val="3057023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How can you help?	</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effectLst/>
              </a:rPr>
              <a:t>Know your students.</a:t>
            </a:r>
          </a:p>
          <a:p>
            <a:r>
              <a:rPr lang="en-AU" dirty="0"/>
              <a:t>Talk, listen and build relationships.</a:t>
            </a:r>
          </a:p>
          <a:p>
            <a:r>
              <a:rPr lang="en-AU" dirty="0"/>
              <a:t>Act when you are concerned.</a:t>
            </a:r>
          </a:p>
          <a:p>
            <a:r>
              <a:rPr lang="en-AU" dirty="0"/>
              <a:t>Work with Kim and staff to ensure the people who need to know do. </a:t>
            </a:r>
          </a:p>
          <a:p>
            <a:r>
              <a:rPr lang="en-AU" dirty="0"/>
              <a:t>DFFS(Formerly DHS) should be called if you hold concerns.</a:t>
            </a:r>
          </a:p>
        </p:txBody>
      </p:sp>
    </p:spTree>
    <p:extLst>
      <p:ext uri="{BB962C8B-B14F-4D97-AF65-F5344CB8AC3E}">
        <p14:creationId xmlns:p14="http://schemas.microsoft.com/office/powerpoint/2010/main" val="1123806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Mandatory Reporting</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effectLst/>
              </a:rPr>
              <a:t>Must notify authorities if</a:t>
            </a:r>
          </a:p>
          <a:p>
            <a:pPr>
              <a:buFont typeface="Arial" panose="020B0604020202020204" pitchFamily="34" charset="0"/>
              <a:buChar char="•"/>
            </a:pPr>
            <a:r>
              <a:rPr lang="en-AU" dirty="0"/>
              <a:t>A child has suffered, or is likely to suffer, significant harm as a result of physical abuse and/or sexual abuse, and</a:t>
            </a:r>
          </a:p>
          <a:p>
            <a:pPr>
              <a:buFont typeface="Arial" panose="020B0604020202020204" pitchFamily="34" charset="0"/>
              <a:buChar char="•"/>
            </a:pPr>
            <a:r>
              <a:rPr lang="en-AU" dirty="0"/>
              <a:t>The child’s parents have not protected, or are unlikely to protect, the child from harm of that type.</a:t>
            </a:r>
          </a:p>
          <a:p>
            <a:pPr>
              <a:buFont typeface="Arial" panose="020B0604020202020204" pitchFamily="34" charset="0"/>
              <a:buChar char="•"/>
            </a:pPr>
            <a:r>
              <a:rPr lang="en-AU" dirty="0"/>
              <a:t>Suspect child is being groomed for sexual behaviour</a:t>
            </a:r>
          </a:p>
        </p:txBody>
      </p:sp>
    </p:spTree>
    <p:extLst>
      <p:ext uri="{BB962C8B-B14F-4D97-AF65-F5344CB8AC3E}">
        <p14:creationId xmlns:p14="http://schemas.microsoft.com/office/powerpoint/2010/main" val="272342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Crimes</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effectLst/>
              </a:rPr>
              <a:t>Not disclosing information you have</a:t>
            </a:r>
          </a:p>
          <a:p>
            <a:r>
              <a:rPr lang="en-AU" dirty="0"/>
              <a:t>Not removed the risk (more management based – if we knew a staff member or organisation we were involved in were potential abusers).</a:t>
            </a:r>
          </a:p>
          <a:p>
            <a:r>
              <a:rPr lang="en-AU" dirty="0"/>
              <a:t>Required to have policies and procedures in place to ensure we work in a child safe environment.</a:t>
            </a:r>
          </a:p>
        </p:txBody>
      </p:sp>
    </p:spTree>
    <p:extLst>
      <p:ext uri="{BB962C8B-B14F-4D97-AF65-F5344CB8AC3E}">
        <p14:creationId xmlns:p14="http://schemas.microsoft.com/office/powerpoint/2010/main" val="356210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At Woodridge</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effectLst/>
              </a:rPr>
              <a:t>Welfare Officer (Kim and President)</a:t>
            </a:r>
          </a:p>
          <a:p>
            <a:pPr lvl="1"/>
            <a:r>
              <a:rPr lang="en-AU" dirty="0"/>
              <a:t>Must inform them of any disclosures or concerns about student welfare.</a:t>
            </a:r>
          </a:p>
          <a:p>
            <a:pPr lvl="1"/>
            <a:r>
              <a:rPr lang="en-AU" dirty="0"/>
              <a:t>Important to go through Kim and President if you have concerns. </a:t>
            </a:r>
          </a:p>
          <a:p>
            <a:pPr lvl="1"/>
            <a:r>
              <a:rPr lang="en-AU" dirty="0"/>
              <a:t>Part of their role is to develop relationships with families.</a:t>
            </a:r>
          </a:p>
        </p:txBody>
      </p:sp>
    </p:spTree>
    <p:extLst>
      <p:ext uri="{BB962C8B-B14F-4D97-AF65-F5344CB8AC3E}">
        <p14:creationId xmlns:p14="http://schemas.microsoft.com/office/powerpoint/2010/main" val="2020631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What is abuse?</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Child sexual abuse</a:t>
            </a:r>
          </a:p>
          <a:p>
            <a:r>
              <a:rPr lang="en-AU" dirty="0"/>
              <a:t>Grooming</a:t>
            </a:r>
          </a:p>
          <a:p>
            <a:r>
              <a:rPr lang="en-AU" dirty="0"/>
              <a:t>Emotional child abuse</a:t>
            </a:r>
          </a:p>
          <a:p>
            <a:r>
              <a:rPr lang="en-AU" dirty="0"/>
              <a:t>Neglect</a:t>
            </a:r>
          </a:p>
          <a:p>
            <a:r>
              <a:rPr lang="en-AU" dirty="0"/>
              <a:t>Family Violence</a:t>
            </a:r>
          </a:p>
          <a:p>
            <a:endParaRPr lang="en-AU" dirty="0"/>
          </a:p>
          <a:p>
            <a:r>
              <a:rPr lang="en-AU" dirty="0"/>
              <a:t>Using the booklet (which has specific examples) discuss with the person next to you what signs of abuse have you noticed and are common indicators.</a:t>
            </a:r>
          </a:p>
        </p:txBody>
      </p:sp>
    </p:spTree>
    <p:extLst>
      <p:ext uri="{BB962C8B-B14F-4D97-AF65-F5344CB8AC3E}">
        <p14:creationId xmlns:p14="http://schemas.microsoft.com/office/powerpoint/2010/main" val="986401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Managing a disclosure</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Listen to the child</a:t>
            </a:r>
          </a:p>
          <a:p>
            <a:r>
              <a:rPr lang="en-AU" dirty="0"/>
              <a:t>Don’t make promises you can’t keep </a:t>
            </a:r>
          </a:p>
          <a:p>
            <a:pPr marL="68580" indent="0">
              <a:buNone/>
            </a:pPr>
            <a:r>
              <a:rPr lang="en-AU" dirty="0"/>
              <a:t>(</a:t>
            </a:r>
            <a:r>
              <a:rPr lang="en-AU" dirty="0" err="1"/>
              <a:t>eg</a:t>
            </a:r>
            <a:r>
              <a:rPr lang="en-AU" dirty="0"/>
              <a:t>. I’ll keep this as a secret)</a:t>
            </a:r>
          </a:p>
          <a:p>
            <a:r>
              <a:rPr lang="en-AU" dirty="0"/>
              <a:t>Try not to ask leading questions.</a:t>
            </a:r>
          </a:p>
          <a:p>
            <a:r>
              <a:rPr lang="en-AU" dirty="0"/>
              <a:t>Notify Kim or President, even if your not sure about the authenticity of the situation.</a:t>
            </a:r>
          </a:p>
          <a:p>
            <a:r>
              <a:rPr lang="en-AU" dirty="0"/>
              <a:t>Ensure someone else is in the room with you.</a:t>
            </a:r>
          </a:p>
        </p:txBody>
      </p:sp>
    </p:spTree>
    <p:extLst>
      <p:ext uri="{BB962C8B-B14F-4D97-AF65-F5344CB8AC3E}">
        <p14:creationId xmlns:p14="http://schemas.microsoft.com/office/powerpoint/2010/main" val="132447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Four critical actions</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Step One:</a:t>
            </a:r>
          </a:p>
          <a:p>
            <a:pPr lvl="1"/>
            <a:r>
              <a:rPr lang="en-AU" dirty="0"/>
              <a:t>In an </a:t>
            </a:r>
            <a:r>
              <a:rPr lang="en-AU" b="1" i="1" dirty="0"/>
              <a:t>emergency</a:t>
            </a:r>
          </a:p>
          <a:p>
            <a:pPr lvl="2"/>
            <a:r>
              <a:rPr lang="en-AU" dirty="0"/>
              <a:t>Separate victims</a:t>
            </a:r>
          </a:p>
          <a:p>
            <a:pPr lvl="2"/>
            <a:r>
              <a:rPr lang="en-AU" dirty="0"/>
              <a:t>Call Triple 000</a:t>
            </a:r>
          </a:p>
          <a:p>
            <a:pPr lvl="2"/>
            <a:r>
              <a:rPr lang="en-AU" dirty="0"/>
              <a:t>Work with leadership </a:t>
            </a:r>
          </a:p>
          <a:p>
            <a:pPr lvl="2"/>
            <a:r>
              <a:rPr lang="en-AU" dirty="0"/>
              <a:t>Kim or staff to contact appropriate agencies </a:t>
            </a:r>
          </a:p>
        </p:txBody>
      </p:sp>
    </p:spTree>
    <p:extLst>
      <p:ext uri="{BB962C8B-B14F-4D97-AF65-F5344CB8AC3E}">
        <p14:creationId xmlns:p14="http://schemas.microsoft.com/office/powerpoint/2010/main" val="1402254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Four critical actions</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Step Two:</a:t>
            </a:r>
          </a:p>
          <a:p>
            <a:pPr lvl="1"/>
            <a:r>
              <a:rPr lang="en-AU" dirty="0"/>
              <a:t>Not an </a:t>
            </a:r>
            <a:r>
              <a:rPr lang="en-AU" b="1" i="1" dirty="0"/>
              <a:t>emergency</a:t>
            </a:r>
          </a:p>
          <a:p>
            <a:pPr lvl="1"/>
            <a:r>
              <a:rPr lang="en-AU" dirty="0"/>
              <a:t>All types of abuse from a staff member must be taken to the Victorian Police and reported to school leadership team and or Employee conduct branch of DET</a:t>
            </a:r>
          </a:p>
          <a:p>
            <a:pPr lvl="1"/>
            <a:r>
              <a:rPr lang="en-AU" dirty="0"/>
              <a:t>All abuse within the family must notify DFFS and pre-school leadership</a:t>
            </a:r>
          </a:p>
        </p:txBody>
      </p:sp>
    </p:spTree>
    <p:extLst>
      <p:ext uri="{BB962C8B-B14F-4D97-AF65-F5344CB8AC3E}">
        <p14:creationId xmlns:p14="http://schemas.microsoft.com/office/powerpoint/2010/main" val="2952318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Four critical actions</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Step Three:</a:t>
            </a:r>
          </a:p>
          <a:p>
            <a:pPr lvl="1"/>
            <a:r>
              <a:rPr lang="en-AU" dirty="0"/>
              <a:t>Notify parents</a:t>
            </a:r>
          </a:p>
          <a:p>
            <a:pPr lvl="2"/>
            <a:r>
              <a:rPr lang="en-AU" dirty="0"/>
              <a:t>Not if parents/carers have been involved in the incident.</a:t>
            </a:r>
          </a:p>
          <a:p>
            <a:pPr lvl="2"/>
            <a:r>
              <a:rPr lang="en-AU" dirty="0"/>
              <a:t>Otherwise it will be management who contact parents and if required will include staff in any meetings.</a:t>
            </a:r>
          </a:p>
        </p:txBody>
      </p:sp>
    </p:spTree>
    <p:extLst>
      <p:ext uri="{BB962C8B-B14F-4D97-AF65-F5344CB8AC3E}">
        <p14:creationId xmlns:p14="http://schemas.microsoft.com/office/powerpoint/2010/main" val="3625356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Four critical actions</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Step Four:</a:t>
            </a:r>
          </a:p>
          <a:p>
            <a:r>
              <a:rPr lang="en-AU" dirty="0"/>
              <a:t>Provide ongoing support</a:t>
            </a:r>
          </a:p>
          <a:p>
            <a:endParaRPr lang="en-AU" dirty="0"/>
          </a:p>
        </p:txBody>
      </p:sp>
    </p:spTree>
    <p:extLst>
      <p:ext uri="{BB962C8B-B14F-4D97-AF65-F5344CB8AC3E}">
        <p14:creationId xmlns:p14="http://schemas.microsoft.com/office/powerpoint/2010/main" val="127882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are they?	</a:t>
            </a:r>
          </a:p>
        </p:txBody>
      </p:sp>
      <p:sp>
        <p:nvSpPr>
          <p:cNvPr id="3" name="Content Placeholder 2"/>
          <p:cNvSpPr>
            <a:spLocks noGrp="1"/>
          </p:cNvSpPr>
          <p:nvPr>
            <p:ph idx="1"/>
          </p:nvPr>
        </p:nvSpPr>
        <p:spPr/>
        <p:txBody>
          <a:bodyPr/>
          <a:lstStyle/>
          <a:p>
            <a:r>
              <a:rPr lang="en-AU" dirty="0"/>
              <a:t>The Child Safe standards are compulsory minimum standards for all Victorian schools and organisations that work with students, to ensure they are well prepared to protect children from abuse and neglect.</a:t>
            </a:r>
          </a:p>
        </p:txBody>
      </p:sp>
    </p:spTree>
    <p:extLst>
      <p:ext uri="{BB962C8B-B14F-4D97-AF65-F5344CB8AC3E}">
        <p14:creationId xmlns:p14="http://schemas.microsoft.com/office/powerpoint/2010/main" val="2536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What are they?	</a:t>
            </a:r>
          </a:p>
        </p:txBody>
      </p:sp>
      <p:sp>
        <p:nvSpPr>
          <p:cNvPr id="3" name="Content Placeholder 2"/>
          <p:cNvSpPr>
            <a:spLocks noGrp="1"/>
          </p:cNvSpPr>
          <p:nvPr>
            <p:ph idx="1"/>
          </p:nvPr>
        </p:nvSpPr>
        <p:spPr>
          <a:xfrm>
            <a:off x="1043492" y="1556792"/>
            <a:ext cx="6777317" cy="4275837"/>
          </a:xfrm>
        </p:spPr>
        <p:txBody>
          <a:bodyPr>
            <a:normAutofit/>
          </a:bodyPr>
          <a:lstStyle/>
          <a:p>
            <a:r>
              <a:rPr lang="en-AU" sz="1800" b="1" dirty="0"/>
              <a:t>Child Safe Standard 1 </a:t>
            </a:r>
            <a:r>
              <a:rPr lang="en-AU" sz="1800" dirty="0"/>
              <a:t>– Organisations establish a culturally safe environment in which the diverse and unique identities and experiences of Aboriginal children and young people are respected and valued.</a:t>
            </a:r>
          </a:p>
          <a:p>
            <a:r>
              <a:rPr lang="en-AU" sz="1800" b="1" dirty="0">
                <a:effectLst/>
              </a:rPr>
              <a:t>Child Safe Standard 2 </a:t>
            </a:r>
            <a:r>
              <a:rPr lang="en-AU" sz="1800" dirty="0">
                <a:effectLst/>
              </a:rPr>
              <a:t>– Child safety and wellbeing is embedded in organisational leadership, governance and culture</a:t>
            </a:r>
          </a:p>
          <a:p>
            <a:r>
              <a:rPr lang="en-AU" sz="1800" b="1" dirty="0">
                <a:effectLst/>
              </a:rPr>
              <a:t>Child Safe Standard 3 </a:t>
            </a:r>
            <a:r>
              <a:rPr lang="en-AU" sz="1800" dirty="0">
                <a:effectLst/>
              </a:rPr>
              <a:t>– Children and young people are empowered about their rights,</a:t>
            </a:r>
          </a:p>
          <a:p>
            <a:pPr marL="68580" indent="0">
              <a:buNone/>
            </a:pPr>
            <a:r>
              <a:rPr lang="en-AU" sz="1800" dirty="0">
                <a:effectLst/>
              </a:rPr>
              <a:t>   participate in decisions affecting them and are taken seriously </a:t>
            </a:r>
          </a:p>
          <a:p>
            <a:r>
              <a:rPr lang="en-AU" sz="1800" b="1" dirty="0">
                <a:effectLst/>
              </a:rPr>
              <a:t>Child Safe Standard 4 </a:t>
            </a:r>
            <a:r>
              <a:rPr lang="en-AU" sz="1800" dirty="0">
                <a:effectLst/>
              </a:rPr>
              <a:t>– Families and communities are informed, and involved in promoting child safety and wellbeing </a:t>
            </a:r>
          </a:p>
        </p:txBody>
      </p:sp>
    </p:spTree>
    <p:extLst>
      <p:ext uri="{BB962C8B-B14F-4D97-AF65-F5344CB8AC3E}">
        <p14:creationId xmlns:p14="http://schemas.microsoft.com/office/powerpoint/2010/main" val="413853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What are they?	</a:t>
            </a:r>
          </a:p>
        </p:txBody>
      </p:sp>
      <p:sp>
        <p:nvSpPr>
          <p:cNvPr id="3" name="Content Placeholder 2"/>
          <p:cNvSpPr>
            <a:spLocks noGrp="1"/>
          </p:cNvSpPr>
          <p:nvPr>
            <p:ph idx="1"/>
          </p:nvPr>
        </p:nvSpPr>
        <p:spPr>
          <a:xfrm>
            <a:off x="1043492" y="1556792"/>
            <a:ext cx="6777317" cy="4275837"/>
          </a:xfrm>
        </p:spPr>
        <p:txBody>
          <a:bodyPr>
            <a:normAutofit fontScale="92500"/>
          </a:bodyPr>
          <a:lstStyle/>
          <a:p>
            <a:r>
              <a:rPr lang="en-AU" sz="1800" b="1" dirty="0"/>
              <a:t>Child Safe Standard 5 – </a:t>
            </a:r>
            <a:r>
              <a:rPr lang="en-AU" sz="1800" dirty="0"/>
              <a:t>Equity is upheld and diverse needs respected in policy and practice</a:t>
            </a:r>
          </a:p>
          <a:p>
            <a:r>
              <a:rPr lang="en-AU" sz="1800" b="1" dirty="0">
                <a:effectLst/>
              </a:rPr>
              <a:t>Child Safe Standard 6 – </a:t>
            </a:r>
            <a:r>
              <a:rPr lang="en-AU" sz="1800" dirty="0">
                <a:effectLst/>
              </a:rPr>
              <a:t>People working with children and young people are suitable and supported to reflect child safety and wellbeing values in practice</a:t>
            </a:r>
          </a:p>
          <a:p>
            <a:r>
              <a:rPr lang="en-AU" sz="1800" b="1" dirty="0">
                <a:effectLst/>
              </a:rPr>
              <a:t>Child Safe Standard 7 – </a:t>
            </a:r>
            <a:r>
              <a:rPr lang="en-AU" sz="1800" dirty="0">
                <a:effectLst/>
              </a:rPr>
              <a:t>Processes for complaints and concerns are child focused    </a:t>
            </a:r>
          </a:p>
          <a:p>
            <a:r>
              <a:rPr lang="en-AU" sz="1800" b="1" dirty="0">
                <a:effectLst/>
              </a:rPr>
              <a:t>Child Safe Standard 9 – </a:t>
            </a:r>
            <a:r>
              <a:rPr lang="en-AU" sz="1800" dirty="0">
                <a:effectLst/>
              </a:rPr>
              <a:t>Physical and online environments promote safety and wellbeing while minimising the opportunity for children and young people to be harmed</a:t>
            </a:r>
          </a:p>
          <a:p>
            <a:r>
              <a:rPr lang="en-AU" sz="1800" b="1" dirty="0">
                <a:effectLst/>
              </a:rPr>
              <a:t>Child Safe Standard 10 </a:t>
            </a:r>
            <a:r>
              <a:rPr lang="en-AU" sz="1800" dirty="0">
                <a:effectLst/>
              </a:rPr>
              <a:t>– Implementation of the Child Safe Standards is regularly reviewed and improved </a:t>
            </a:r>
          </a:p>
          <a:p>
            <a:r>
              <a:rPr lang="en-AU" sz="1800" b="1" dirty="0">
                <a:effectLst/>
              </a:rPr>
              <a:t>Child Safe Standard 11 </a:t>
            </a:r>
            <a:r>
              <a:rPr lang="en-AU" sz="1800" dirty="0">
                <a:effectLst/>
              </a:rPr>
              <a:t>– Policies and procedures document how the organisation is safe for children and young people</a:t>
            </a:r>
          </a:p>
        </p:txBody>
      </p:sp>
    </p:spTree>
    <p:extLst>
      <p:ext uri="{BB962C8B-B14F-4D97-AF65-F5344CB8AC3E}">
        <p14:creationId xmlns:p14="http://schemas.microsoft.com/office/powerpoint/2010/main" val="1978477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D9779-1E76-4E09-8DF8-11EA2207A48E}"/>
              </a:ext>
            </a:extLst>
          </p:cNvPr>
          <p:cNvSpPr>
            <a:spLocks noGrp="1"/>
          </p:cNvSpPr>
          <p:nvPr>
            <p:ph type="title"/>
          </p:nvPr>
        </p:nvSpPr>
        <p:spPr/>
        <p:txBody>
          <a:bodyPr/>
          <a:lstStyle/>
          <a:p>
            <a:r>
              <a:rPr lang="en-AU" dirty="0"/>
              <a:t>New child Safe standards</a:t>
            </a:r>
          </a:p>
        </p:txBody>
      </p:sp>
      <p:sp>
        <p:nvSpPr>
          <p:cNvPr id="3" name="Content Placeholder 2">
            <a:extLst>
              <a:ext uri="{FF2B5EF4-FFF2-40B4-BE49-F238E27FC236}">
                <a16:creationId xmlns:a16="http://schemas.microsoft.com/office/drawing/2014/main" id="{CB6A63C1-92CB-4F26-AF64-D537D8C3E5C7}"/>
              </a:ext>
            </a:extLst>
          </p:cNvPr>
          <p:cNvSpPr>
            <a:spLocks noGrp="1"/>
          </p:cNvSpPr>
          <p:nvPr>
            <p:ph idx="1"/>
          </p:nvPr>
        </p:nvSpPr>
        <p:spPr/>
        <p:txBody>
          <a:bodyPr>
            <a:normAutofit fontScale="85000" lnSpcReduction="20000"/>
          </a:bodyPr>
          <a:lstStyle/>
          <a:p>
            <a:pPr algn="l"/>
            <a:r>
              <a:rPr lang="en-AU" b="0" i="0" dirty="0">
                <a:solidFill>
                  <a:srgbClr val="0B1F32"/>
                </a:solidFill>
                <a:effectLst/>
                <a:latin typeface="faldore-regular"/>
              </a:rPr>
              <a:t>The new Standards have been updated from 7 to 11 Standards and include new requirements such as:</a:t>
            </a:r>
          </a:p>
          <a:p>
            <a:pPr algn="l">
              <a:buFont typeface="Arial" panose="020B0604020202020204" pitchFamily="34" charset="0"/>
              <a:buChar char="•"/>
            </a:pPr>
            <a:r>
              <a:rPr lang="en-AU" b="0" i="0" dirty="0">
                <a:solidFill>
                  <a:srgbClr val="0B1F32"/>
                </a:solidFill>
                <a:effectLst/>
                <a:latin typeface="faldore-regular"/>
              </a:rPr>
              <a:t>involving families and communities in organisations’ efforts to keep children and young people safe</a:t>
            </a:r>
          </a:p>
          <a:p>
            <a:pPr algn="l">
              <a:buFont typeface="Arial" panose="020B0604020202020204" pitchFamily="34" charset="0"/>
              <a:buChar char="•"/>
            </a:pPr>
            <a:r>
              <a:rPr lang="en-AU" b="0" i="0" dirty="0">
                <a:solidFill>
                  <a:srgbClr val="0B1F32"/>
                </a:solidFill>
                <a:effectLst/>
                <a:latin typeface="faldore-regular"/>
              </a:rPr>
              <a:t>a greater focus on safety for Aboriginal children and young people</a:t>
            </a:r>
          </a:p>
          <a:p>
            <a:pPr algn="l">
              <a:buFont typeface="Arial" panose="020B0604020202020204" pitchFamily="34" charset="0"/>
              <a:buChar char="•"/>
            </a:pPr>
            <a:r>
              <a:rPr lang="en-AU" b="0" i="0" dirty="0">
                <a:solidFill>
                  <a:srgbClr val="0B1F32"/>
                </a:solidFill>
                <a:effectLst/>
                <a:latin typeface="faldore-regular"/>
              </a:rPr>
              <a:t>managing the risk of child abuse in online environments.</a:t>
            </a:r>
          </a:p>
          <a:p>
            <a:pPr algn="l"/>
            <a:r>
              <a:rPr lang="en-AU" b="0" i="0" dirty="0">
                <a:solidFill>
                  <a:srgbClr val="0B1F32"/>
                </a:solidFill>
                <a:effectLst/>
                <a:latin typeface="faldore-regular"/>
              </a:rPr>
              <a:t>Victoria has over five years’ experience of mandatory Standards, so many organisations will already have well developed child safety frameworks. Most organisations will need to make some changes to comply with the new Standards.</a:t>
            </a:r>
          </a:p>
          <a:p>
            <a:endParaRPr lang="en-AU" dirty="0"/>
          </a:p>
        </p:txBody>
      </p:sp>
    </p:spTree>
    <p:extLst>
      <p:ext uri="{BB962C8B-B14F-4D97-AF65-F5344CB8AC3E}">
        <p14:creationId xmlns:p14="http://schemas.microsoft.com/office/powerpoint/2010/main" val="323776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What are we doing?	</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t>Updating policies </a:t>
            </a:r>
            <a:r>
              <a:rPr lang="en-AU" dirty="0">
                <a:effectLst/>
              </a:rPr>
              <a:t>and </a:t>
            </a:r>
            <a:r>
              <a:rPr lang="en-AU" dirty="0"/>
              <a:t>d</a:t>
            </a:r>
            <a:r>
              <a:rPr lang="en-AU" dirty="0">
                <a:effectLst/>
              </a:rPr>
              <a:t>ocuments to reflect ongoing changes. (</a:t>
            </a:r>
            <a:r>
              <a:rPr lang="en-AU" dirty="0" err="1">
                <a:effectLst/>
              </a:rPr>
              <a:t>ie</a:t>
            </a:r>
            <a:r>
              <a:rPr lang="en-AU" dirty="0">
                <a:effectLst/>
              </a:rPr>
              <a:t> online child safety).</a:t>
            </a:r>
          </a:p>
          <a:p>
            <a:r>
              <a:rPr lang="en-AU" dirty="0"/>
              <a:t>Promoting this in the newsletter.</a:t>
            </a:r>
          </a:p>
          <a:p>
            <a:r>
              <a:rPr lang="en-AU" dirty="0">
                <a:effectLst/>
              </a:rPr>
              <a:t>Informing staff and parents of changes and processes.</a:t>
            </a:r>
          </a:p>
          <a:p>
            <a:r>
              <a:rPr lang="en-AU" dirty="0"/>
              <a:t>Making these processes visual for all staff and families. </a:t>
            </a:r>
            <a:endParaRPr lang="en-AU" dirty="0">
              <a:effectLst/>
            </a:endParaRPr>
          </a:p>
          <a:p>
            <a:endParaRPr lang="en-AU" dirty="0">
              <a:effectLst/>
            </a:endParaRPr>
          </a:p>
        </p:txBody>
      </p:sp>
    </p:spTree>
    <p:extLst>
      <p:ext uri="{BB962C8B-B14F-4D97-AF65-F5344CB8AC3E}">
        <p14:creationId xmlns:p14="http://schemas.microsoft.com/office/powerpoint/2010/main" val="132530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Protect Booklet	</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effectLst/>
              </a:rPr>
              <a:t>See attached</a:t>
            </a:r>
          </a:p>
        </p:txBody>
      </p:sp>
    </p:spTree>
    <p:extLst>
      <p:ext uri="{BB962C8B-B14F-4D97-AF65-F5344CB8AC3E}">
        <p14:creationId xmlns:p14="http://schemas.microsoft.com/office/powerpoint/2010/main" val="2627979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Protect Website	</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hlinkClick r:id="rId2"/>
              </a:rPr>
              <a:t>https://www.education.vic.gov.au/school/teachers/health/childprotection/Pages/default.aspx</a:t>
            </a:r>
            <a:endParaRPr lang="en-AU" dirty="0"/>
          </a:p>
          <a:p>
            <a:endParaRPr lang="en-AU" dirty="0">
              <a:effectLst/>
            </a:endParaRPr>
          </a:p>
        </p:txBody>
      </p:sp>
    </p:spTree>
    <p:extLst>
      <p:ext uri="{BB962C8B-B14F-4D97-AF65-F5344CB8AC3E}">
        <p14:creationId xmlns:p14="http://schemas.microsoft.com/office/powerpoint/2010/main" val="262106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24744" cy="601136"/>
          </a:xfrm>
        </p:spPr>
        <p:txBody>
          <a:bodyPr>
            <a:normAutofit fontScale="90000"/>
          </a:bodyPr>
          <a:lstStyle/>
          <a:p>
            <a:r>
              <a:rPr lang="en-AU" dirty="0"/>
              <a:t>Duty of Care	</a:t>
            </a:r>
          </a:p>
        </p:txBody>
      </p:sp>
      <p:sp>
        <p:nvSpPr>
          <p:cNvPr id="3" name="Content Placeholder 2"/>
          <p:cNvSpPr>
            <a:spLocks noGrp="1"/>
          </p:cNvSpPr>
          <p:nvPr>
            <p:ph idx="1"/>
          </p:nvPr>
        </p:nvSpPr>
        <p:spPr>
          <a:xfrm>
            <a:off x="1043492" y="1556792"/>
            <a:ext cx="6777317" cy="4275837"/>
          </a:xfrm>
        </p:spPr>
        <p:txBody>
          <a:bodyPr>
            <a:normAutofit/>
          </a:bodyPr>
          <a:lstStyle/>
          <a:p>
            <a:r>
              <a:rPr lang="en-AU" dirty="0">
                <a:effectLst/>
              </a:rPr>
              <a:t>All staff have a duty of care to protect any child within their care if there is a suspicion of abuse or is at risk of being abused.</a:t>
            </a:r>
          </a:p>
          <a:p>
            <a:r>
              <a:rPr lang="en-AU" dirty="0"/>
              <a:t>It is illegal not to notify authorities if a child has disclosed a sexual offence or you have failed to protect a child if a known person may cause harm. </a:t>
            </a:r>
            <a:endParaRPr lang="en-AU" dirty="0">
              <a:effectLst/>
            </a:endParaRPr>
          </a:p>
        </p:txBody>
      </p:sp>
    </p:spTree>
    <p:extLst>
      <p:ext uri="{BB962C8B-B14F-4D97-AF65-F5344CB8AC3E}">
        <p14:creationId xmlns:p14="http://schemas.microsoft.com/office/powerpoint/2010/main" val="2478278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737</TotalTime>
  <Words>923</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faldore-regular</vt:lpstr>
      <vt:lpstr>Wingdings 2</vt:lpstr>
      <vt:lpstr>Austin</vt:lpstr>
      <vt:lpstr>Child Safety Standards</vt:lpstr>
      <vt:lpstr>What are they? </vt:lpstr>
      <vt:lpstr>What are they? </vt:lpstr>
      <vt:lpstr>What are they? </vt:lpstr>
      <vt:lpstr>New child Safe standards</vt:lpstr>
      <vt:lpstr>What are we doing? </vt:lpstr>
      <vt:lpstr>Protect Booklet </vt:lpstr>
      <vt:lpstr>Protect Website </vt:lpstr>
      <vt:lpstr>Duty of Care </vt:lpstr>
      <vt:lpstr>How can you help? </vt:lpstr>
      <vt:lpstr>Mandatory Reporting</vt:lpstr>
      <vt:lpstr>Crimes</vt:lpstr>
      <vt:lpstr>At Woodridge</vt:lpstr>
      <vt:lpstr>What is abuse?</vt:lpstr>
      <vt:lpstr>Managing a disclosure</vt:lpstr>
      <vt:lpstr>Four critical actions</vt:lpstr>
      <vt:lpstr>Four critical actions</vt:lpstr>
      <vt:lpstr>Four critical actions</vt:lpstr>
      <vt:lpstr>Four critical actions</vt:lpstr>
    </vt:vector>
  </TitlesOfParts>
  <Company>DEECD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Safety Standards</dc:title>
  <dc:creator>Gook, John-mark M</dc:creator>
  <cp:lastModifiedBy>John-mark</cp:lastModifiedBy>
  <cp:revision>28</cp:revision>
  <dcterms:created xsi:type="dcterms:W3CDTF">2016-10-17T00:23:25Z</dcterms:created>
  <dcterms:modified xsi:type="dcterms:W3CDTF">2023-11-30T01:09:31Z</dcterms:modified>
</cp:coreProperties>
</file>