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23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2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1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40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10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54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70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3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1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44F9CCE-97F1-4C09-8AA6-7B0D5B284EDF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36EDAD-F0F5-401E-8FF9-09ED9BA3BC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403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ducation.vic.gov.au/school/teachers/health/childprotection/Pages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B197-40E1-C77C-FBAC-6AF05F228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  <a:r>
              <a:rPr lang="en-US" sz="4800" dirty="0">
                <a:latin typeface="Comic Sans MS" panose="030F0702030302020204" pitchFamily="66" charset="0"/>
              </a:rPr>
              <a:t>Child</a:t>
            </a:r>
            <a:br>
              <a:rPr lang="en-US" sz="4800" dirty="0">
                <a:latin typeface="Comic Sans MS" panose="030F0702030302020204" pitchFamily="66" charset="0"/>
              </a:rPr>
            </a:br>
            <a:r>
              <a:rPr lang="en-US" sz="4800" dirty="0">
                <a:latin typeface="Comic Sans MS" panose="030F0702030302020204" pitchFamily="66" charset="0"/>
              </a:rPr>
              <a:t> Safety </a:t>
            </a:r>
            <a:br>
              <a:rPr lang="en-US" sz="4800" dirty="0">
                <a:latin typeface="Comic Sans MS" panose="030F0702030302020204" pitchFamily="66" charset="0"/>
              </a:rPr>
            </a:br>
            <a:r>
              <a:rPr lang="en-US" sz="4800" dirty="0">
                <a:latin typeface="Comic Sans MS" panose="030F0702030302020204" pitchFamily="66" charset="0"/>
              </a:rPr>
              <a:t>Standards</a:t>
            </a:r>
            <a:endParaRPr lang="en-AU" sz="48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1D6BD-C2AA-03C7-F14C-9AA392509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at Woodridge Pre-school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9B841-FEDF-36DC-930B-5340AE0B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6" y="2166364"/>
            <a:ext cx="1464975" cy="16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41E1-3FC0-3053-A3F5-B971860A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>
                <a:latin typeface="Comic Sans MS" panose="030F0702030302020204" pitchFamily="66" charset="0"/>
              </a:rPr>
              <a:t>how can you help?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BA149-9623-CA3D-1874-84C2F4D6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41176"/>
            <a:ext cx="9784080" cy="39767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Know your children/students.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Talk, listen and build relationships.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Act when you are concerned.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Work with Kim Brodribb and staff to ensure the people wo need to know do.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DFFS (formerly DHS) should be called if you hold concerns.</a:t>
            </a:r>
            <a:endParaRPr lang="en-AU" sz="2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F6854A5-52C2-9658-230F-8B5534C21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4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CD67-911D-044A-B8D2-B5AEDCC2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  </a:t>
            </a:r>
            <a:r>
              <a:rPr lang="en-US" dirty="0">
                <a:latin typeface="Comic Sans MS" panose="030F0702030302020204" pitchFamily="66" charset="0"/>
              </a:rPr>
              <a:t>MANDATORY REPORTING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174C-7BF0-5483-395B-269075EA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03928"/>
            <a:ext cx="9784080" cy="39139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We must notify authorities if;</a:t>
            </a:r>
          </a:p>
          <a:p>
            <a:r>
              <a:rPr lang="en-US" dirty="0">
                <a:latin typeface="Comic Sans MS" panose="030F0702030302020204" pitchFamily="66" charset="0"/>
              </a:rPr>
              <a:t>A child has suffered, or is likely to suffer, significant harm as a result of physical abuse and/or sexual abuse, and</a:t>
            </a:r>
          </a:p>
          <a:p>
            <a:r>
              <a:rPr lang="en-US" dirty="0">
                <a:latin typeface="Comic Sans MS" panose="030F0702030302020204" pitchFamily="66" charset="0"/>
              </a:rPr>
              <a:t>The child’s parents have not protected, or are unlikely to protect the child from harm of that type.</a:t>
            </a:r>
          </a:p>
          <a:p>
            <a:r>
              <a:rPr lang="en-US" dirty="0">
                <a:latin typeface="Comic Sans MS" panose="030F0702030302020204" pitchFamily="66" charset="0"/>
              </a:rPr>
              <a:t>Suspect child is being groomed for sexual </a:t>
            </a:r>
            <a:r>
              <a:rPr lang="en-US" dirty="0" err="1">
                <a:latin typeface="Comic Sans MS" panose="030F0702030302020204" pitchFamily="66" charset="0"/>
              </a:rPr>
              <a:t>behaviour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ED52419-7E89-B129-7A2A-4EC6E3ED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82E1-50FA-9F57-8542-69FD86C1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            </a:t>
            </a:r>
            <a:r>
              <a:rPr lang="en-US" sz="6000" dirty="0">
                <a:latin typeface="Comic Sans MS" panose="030F0702030302020204" pitchFamily="66" charset="0"/>
              </a:rPr>
              <a:t>crimes</a:t>
            </a:r>
            <a:endParaRPr lang="en-AU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0006-942C-50B2-69F4-CAE2CC9B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492188"/>
            <a:ext cx="9784080" cy="37257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Not disclosing information you have obtained.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Not removed the risk (more management base if we know a staff member or organization we were involved in were potential abusers).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Required to have policies and procedures in place              to ensure we work in a child safe environment</a:t>
            </a:r>
            <a:r>
              <a:rPr lang="en-US" sz="1800" dirty="0">
                <a:latin typeface="Comic Sans MS" panose="030F0702030302020204" pitchFamily="66" charset="0"/>
              </a:rPr>
              <a:t>.</a:t>
            </a:r>
            <a:endParaRPr lang="en-AU" sz="1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FC4AC56-3DD4-7D2A-2F27-59095E08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C841-63FD-775D-6A42-011F4A08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     </a:t>
            </a:r>
            <a:r>
              <a:rPr lang="en-US" dirty="0">
                <a:latin typeface="Comic Sans MS" panose="030F0702030302020204" pitchFamily="66" charset="0"/>
              </a:rPr>
              <a:t>at </a:t>
            </a:r>
            <a:r>
              <a:rPr lang="en-US" dirty="0" err="1">
                <a:latin typeface="Comic Sans MS" panose="030F0702030302020204" pitchFamily="66" charset="0"/>
              </a:rPr>
              <a:t>woodridge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1CBA-D7A9-3322-997D-0A99FC2C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33600"/>
            <a:ext cx="9784080" cy="408432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We have a “Child Safe Champion” appointed – Melanie Rolands and Welfare Officers are Kim Brodribb and the COM President.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Must inform the above of any disclosures or concerns about student welfare.</a:t>
            </a:r>
          </a:p>
          <a:p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For any concerns, please go advise Kim Brodribb or COM President.</a:t>
            </a:r>
          </a:p>
          <a:p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Part of their role is to develop relationships with families.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4599D8A-5325-0860-EF48-645B674E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77" y="415741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6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C99F-3CAF-F79A-D113-E5093FFD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      </a:t>
            </a:r>
            <a:r>
              <a:rPr lang="en-US" dirty="0">
                <a:latin typeface="Comic Sans MS" panose="030F0702030302020204" pitchFamily="66" charset="0"/>
              </a:rPr>
              <a:t>what is abuse?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A89B-EAC0-8920-6B49-41DCD596C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Child sexual abuse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Grooming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Emotional child abuse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Neglect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Family Violence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93BFE36-0363-0FA2-C53D-37F9697E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CEE9-A355-A764-0464-673D4755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3600" dirty="0">
                <a:latin typeface="Comic Sans MS" panose="030F0702030302020204" pitchFamily="66" charset="0"/>
              </a:rPr>
              <a:t>managing a disclosure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1216-BBFD-EB76-0C87-6D60A513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Listen to the child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Don’t make promises you can’t keep (e.g. I’ll keep this as a secret).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Try not to ask leading questions.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Notify Kim Brodribb or the COM President, even if you are not sure about the authenticity of the situation.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Ensure someone else is in the room with you.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1AF4ADE-1A93-0970-C115-261375EE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3AA0-2E5F-D790-0F3D-BB501061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         </a:t>
            </a:r>
            <a:r>
              <a:rPr lang="en-US" dirty="0">
                <a:latin typeface="Comic Sans MS" panose="030F0702030302020204" pitchFamily="66" charset="0"/>
              </a:rPr>
              <a:t>four critical actions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4F88-244D-7375-11B8-83236CDB7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62" y="1984786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Step One: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In an emergency;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Separate victims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Call 000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Work with Leadership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Kim Brodribb or staff to contact appropriate agencies</a:t>
            </a:r>
          </a:p>
          <a:p>
            <a:pPr marL="0" indent="0">
              <a:buNone/>
            </a:pPr>
            <a:r>
              <a:rPr lang="en-AU" sz="1800" b="1" dirty="0">
                <a:latin typeface="Comic Sans MS" panose="030F0702030302020204" pitchFamily="66" charset="0"/>
              </a:rPr>
              <a:t>Step Two:</a:t>
            </a:r>
          </a:p>
          <a:p>
            <a:r>
              <a:rPr lang="en-AU" sz="1600" dirty="0">
                <a:latin typeface="Comic Sans MS" panose="030F0702030302020204" pitchFamily="66" charset="0"/>
              </a:rPr>
              <a:t>Not an </a:t>
            </a:r>
            <a:r>
              <a:rPr lang="en-AU" sz="1600" b="1" dirty="0">
                <a:latin typeface="Comic Sans MS" panose="030F0702030302020204" pitchFamily="66" charset="0"/>
              </a:rPr>
              <a:t>emergency</a:t>
            </a:r>
          </a:p>
          <a:p>
            <a:r>
              <a:rPr lang="en-AU" sz="1600" dirty="0">
                <a:latin typeface="Comic Sans MS" panose="030F0702030302020204" pitchFamily="66" charset="0"/>
              </a:rPr>
              <a:t>All types of abuse from a staff member must be taken to the Victorian Police and reported to the leadership team and/or employee conduct branch of DET</a:t>
            </a:r>
          </a:p>
          <a:p>
            <a:r>
              <a:rPr lang="en-AU" sz="1600" dirty="0">
                <a:latin typeface="Comic Sans MS" panose="030F0702030302020204" pitchFamily="66" charset="0"/>
              </a:rPr>
              <a:t>All abuse within the family must </a:t>
            </a:r>
            <a:r>
              <a:rPr lang="en-AU" sz="1600" dirty="0" err="1">
                <a:latin typeface="Comic Sans MS" panose="030F0702030302020204" pitchFamily="66" charset="0"/>
              </a:rPr>
              <a:t>nofity</a:t>
            </a:r>
            <a:r>
              <a:rPr lang="en-AU" sz="1600" dirty="0">
                <a:latin typeface="Comic Sans MS" panose="030F0702030302020204" pitchFamily="66" charset="0"/>
              </a:rPr>
              <a:t> DFFS and pre-school leadership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7A1F1AD-5731-6665-2CCE-A67A754C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211C-4172-D9BE-EB08-75CD278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          four critical actions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3908-89CF-02CD-6892-EA0CBF6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Step Three: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Notify parents.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Not if parents/carers have been involved in the incident.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Otherwise, it will be management who will contact parents and if required, will include staff in any meetings.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Step Four: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Provide ongoing support.</a:t>
            </a:r>
            <a:endParaRPr lang="en-AU" sz="1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AD7EC93-0D8F-E8F2-401B-E84B352F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FDE8-DB96-D292-1708-779FD092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           What are they?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C2197-584F-7B71-67F4-488215477479}"/>
              </a:ext>
            </a:extLst>
          </p:cNvPr>
          <p:cNvSpPr txBox="1"/>
          <p:nvPr/>
        </p:nvSpPr>
        <p:spPr>
          <a:xfrm>
            <a:off x="941294" y="2330824"/>
            <a:ext cx="9493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Arial" panose="020B0604020202020204" pitchFamily="34" charset="0"/>
              </a:rPr>
              <a:t>The Child Safe Standards are compulsory minimum standards for all Victorian schools and </a:t>
            </a:r>
            <a:r>
              <a:rPr lang="en-US" sz="4000" dirty="0" err="1">
                <a:latin typeface="Comic Sans MS" panose="030F0702030302020204" pitchFamily="66" charset="0"/>
                <a:cs typeface="Arial" panose="020B0604020202020204" pitchFamily="34" charset="0"/>
              </a:rPr>
              <a:t>organisations</a:t>
            </a:r>
            <a:r>
              <a:rPr lang="en-US" sz="4000" dirty="0">
                <a:latin typeface="Comic Sans MS" panose="030F0702030302020204" pitchFamily="66" charset="0"/>
                <a:cs typeface="Arial" panose="020B0604020202020204" pitchFamily="34" charset="0"/>
              </a:rPr>
              <a:t> that work with students to ensure they are well prepared to protect children from abuse and neglect.</a:t>
            </a:r>
            <a:endParaRPr lang="en-AU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18C20-D4FB-3798-BE1E-E677E2F20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84163"/>
            <a:ext cx="1155308" cy="12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5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CB6F-2277-F28C-B627-51EFEDB2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3" y="284176"/>
            <a:ext cx="7894175" cy="150876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are they?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D3F9A-ACAE-1F0A-6010-A1203145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0" y="284175"/>
            <a:ext cx="1234590" cy="13653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001594-725C-1EFE-C139-CBE62F9E1CA5}"/>
              </a:ext>
            </a:extLst>
          </p:cNvPr>
          <p:cNvSpPr txBox="1"/>
          <p:nvPr/>
        </p:nvSpPr>
        <p:spPr>
          <a:xfrm>
            <a:off x="1030941" y="2599765"/>
            <a:ext cx="10354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Child Safe Standard 1</a:t>
            </a:r>
            <a:r>
              <a:rPr lang="en-US" b="1" dirty="0">
                <a:latin typeface="Comic Sans MS" panose="030F0702030302020204" pitchFamily="66" charset="0"/>
              </a:rPr>
              <a:t> : 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Organisations</a:t>
            </a:r>
            <a:r>
              <a:rPr lang="en-US" dirty="0">
                <a:latin typeface="Comic Sans MS" panose="030F0702030302020204" pitchFamily="66" charset="0"/>
              </a:rPr>
              <a:t> establish a culturally safe environment in which the diverse and unique identities and experiences of Aboriginal children and young people are respected and valued.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2</a:t>
            </a:r>
            <a:r>
              <a:rPr lang="en-US" b="1" dirty="0">
                <a:latin typeface="Comic Sans MS" panose="030F0702030302020204" pitchFamily="66" charset="0"/>
              </a:rPr>
              <a:t> :</a:t>
            </a:r>
          </a:p>
          <a:p>
            <a:r>
              <a:rPr lang="en-US" dirty="0">
                <a:latin typeface="Comic Sans MS" panose="030F0702030302020204" pitchFamily="66" charset="0"/>
              </a:rPr>
              <a:t>Child safety and wellbeing is embedded in </a:t>
            </a:r>
            <a:r>
              <a:rPr lang="en-US" dirty="0" err="1">
                <a:latin typeface="Comic Sans MS" panose="030F0702030302020204" pitchFamily="66" charset="0"/>
              </a:rPr>
              <a:t>organisational</a:t>
            </a:r>
            <a:r>
              <a:rPr lang="en-US" dirty="0">
                <a:latin typeface="Comic Sans MS" panose="030F0702030302020204" pitchFamily="66" charset="0"/>
              </a:rPr>
              <a:t> leadership, governance and culture.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3</a:t>
            </a:r>
            <a:r>
              <a:rPr lang="en-US" b="1" dirty="0">
                <a:latin typeface="Comic Sans MS" panose="030F0702030302020204" pitchFamily="66" charset="0"/>
              </a:rPr>
              <a:t> :</a:t>
            </a:r>
          </a:p>
          <a:p>
            <a:r>
              <a:rPr lang="en-US" dirty="0">
                <a:latin typeface="Comic Sans MS" panose="030F0702030302020204" pitchFamily="66" charset="0"/>
              </a:rPr>
              <a:t>Children and young people are empowered about their rights, participate in decisions affecting them and are taken seriously.</a:t>
            </a:r>
          </a:p>
          <a:p>
            <a:endParaRPr lang="en-US" b="1" u="sng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4</a:t>
            </a:r>
            <a:r>
              <a:rPr lang="en-US" b="1" dirty="0">
                <a:latin typeface="Comic Sans MS" panose="030F0702030302020204" pitchFamily="66" charset="0"/>
              </a:rPr>
              <a:t> :</a:t>
            </a:r>
          </a:p>
          <a:p>
            <a:r>
              <a:rPr lang="en-US" dirty="0">
                <a:latin typeface="Comic Sans MS" panose="030F0702030302020204" pitchFamily="66" charset="0"/>
              </a:rPr>
              <a:t>Families and communities are informed and involved in promoting child safety and wellbeing.</a:t>
            </a:r>
          </a:p>
          <a:p>
            <a:br>
              <a:rPr lang="en-US" dirty="0"/>
            </a:br>
            <a:endParaRPr lang="en-US" b="1" dirty="0">
              <a:latin typeface="Comic Sans MS" panose="030F0702030302020204" pitchFamily="66" charset="0"/>
            </a:endParaRPr>
          </a:p>
          <a:p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4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308-A997-15E8-80CB-ACFE02ED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               What are they? 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0B161E-8168-EBE8-7CF0-C2A507C09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72" y="359053"/>
            <a:ext cx="1126351" cy="124562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33B2B-3A26-692C-F541-2EB364BC3785}"/>
              </a:ext>
            </a:extLst>
          </p:cNvPr>
          <p:cNvSpPr txBox="1"/>
          <p:nvPr/>
        </p:nvSpPr>
        <p:spPr>
          <a:xfrm>
            <a:off x="995081" y="2312894"/>
            <a:ext cx="10856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Child Safe Standard 5</a:t>
            </a:r>
            <a:r>
              <a:rPr lang="en-US" b="1" dirty="0">
                <a:latin typeface="Comic Sans MS" panose="030F0702030302020204" pitchFamily="66" charset="0"/>
              </a:rPr>
              <a:t> : </a:t>
            </a:r>
          </a:p>
          <a:p>
            <a:r>
              <a:rPr lang="en-US" dirty="0"/>
              <a:t>Equity is upheld and diverse needs respected in policy and practice.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6</a:t>
            </a:r>
            <a:r>
              <a:rPr lang="en-US" b="1" dirty="0">
                <a:latin typeface="Comic Sans MS" panose="030F0702030302020204" pitchFamily="66" charset="0"/>
              </a:rPr>
              <a:t> :</a:t>
            </a:r>
          </a:p>
          <a:p>
            <a:r>
              <a:rPr lang="en-US" dirty="0">
                <a:latin typeface="Comic Sans MS" panose="030F0702030302020204" pitchFamily="66" charset="0"/>
              </a:rPr>
              <a:t>People working with children and young people are suitable and supported to reflect child safety and wellbeing values in practice.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7</a:t>
            </a:r>
            <a:r>
              <a:rPr lang="en-US" b="1" dirty="0">
                <a:latin typeface="Comic Sans MS" panose="030F0702030302020204" pitchFamily="66" charset="0"/>
              </a:rPr>
              <a:t> :</a:t>
            </a:r>
          </a:p>
          <a:p>
            <a:r>
              <a:rPr lang="en-US" dirty="0">
                <a:latin typeface="Comic Sans MS" panose="030F0702030302020204" pitchFamily="66" charset="0"/>
              </a:rPr>
              <a:t>Processes for complaints and concerns are child-focused.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u="sng" dirty="0">
                <a:latin typeface="Comic Sans MS" panose="030F0702030302020204" pitchFamily="66" charset="0"/>
              </a:rPr>
              <a:t>Child Safe Standard 8</a:t>
            </a:r>
            <a:r>
              <a:rPr lang="en-US" b="1" dirty="0">
                <a:latin typeface="Comic Sans MS" panose="030F0702030302020204" pitchFamily="66" charset="0"/>
              </a:rPr>
              <a:t> : </a:t>
            </a:r>
          </a:p>
          <a:p>
            <a:r>
              <a:rPr lang="en-US" dirty="0">
                <a:latin typeface="Comic Sans MS" panose="030F0702030302020204" pitchFamily="66" charset="0"/>
              </a:rPr>
              <a:t>Staff and volunteers are equipped with the knowledge, skills and awareness to keep children and young people safe through ongoing education and training.</a:t>
            </a:r>
            <a:endParaRPr lang="en-A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7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26CF-7C9D-ABB3-CEBD-DEB1A22B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              What are they? 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47E2-2523-E46B-7CC7-4E5462F69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21858"/>
            <a:ext cx="9784080" cy="3896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latin typeface="Comic Sans MS" panose="030F0702030302020204" pitchFamily="66" charset="0"/>
              </a:rPr>
              <a:t>Child Safe Standard 9</a:t>
            </a:r>
            <a:r>
              <a:rPr lang="en-US" sz="1800" b="1" dirty="0">
                <a:latin typeface="Comic Sans MS" panose="030F0702030302020204" pitchFamily="66" charset="0"/>
              </a:rPr>
              <a:t> : 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Physical and online environments promote safety and wellbeing while </a:t>
            </a:r>
            <a:r>
              <a:rPr lang="en-US" sz="1800" dirty="0" err="1">
                <a:latin typeface="Comic Sans MS" panose="030F0702030302020204" pitchFamily="66" charset="0"/>
              </a:rPr>
              <a:t>minimising</a:t>
            </a:r>
            <a:r>
              <a:rPr lang="en-US" sz="1800" dirty="0">
                <a:latin typeface="Comic Sans MS" panose="030F0702030302020204" pitchFamily="66" charset="0"/>
              </a:rPr>
              <a:t> the opportunity for children and young people to be harmed.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u="sng" dirty="0">
                <a:latin typeface="Comic Sans MS" panose="030F0702030302020204" pitchFamily="66" charset="0"/>
              </a:rPr>
              <a:t>Child Safe Standard 10</a:t>
            </a:r>
            <a:r>
              <a:rPr lang="en-US" sz="1800" b="1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Implementation of the Child Safe Standards is regularly reviewed and improved.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u="sng" dirty="0">
                <a:latin typeface="Comic Sans MS" panose="030F0702030302020204" pitchFamily="66" charset="0"/>
              </a:rPr>
              <a:t>Child Safe Standard 11</a:t>
            </a:r>
            <a:r>
              <a:rPr lang="en-US" sz="1800" b="1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Policies and procedures document how the </a:t>
            </a:r>
            <a:r>
              <a:rPr lang="en-US" sz="1800" dirty="0" err="1">
                <a:latin typeface="Comic Sans MS" panose="030F0702030302020204" pitchFamily="66" charset="0"/>
              </a:rPr>
              <a:t>organisation</a:t>
            </a:r>
            <a:r>
              <a:rPr lang="en-US" sz="1800" dirty="0">
                <a:latin typeface="Comic Sans MS" panose="030F0702030302020204" pitchFamily="66" charset="0"/>
              </a:rPr>
              <a:t> is safe for children and young people.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44D6900-C1B2-DCA5-614D-316FFF7B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2AC8-103E-F47E-5EB8-6A543F4D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3200" dirty="0">
                <a:latin typeface="Comic Sans MS" panose="030F0702030302020204" pitchFamily="66" charset="0"/>
              </a:rPr>
              <a:t>NEW CHILD SAFE STANDARDS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60A1-E86C-C7EF-E5A5-7E34F4CE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The new Standards have been updated from 7 to 11, and include new requirements such as;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Involving families and communities in </a:t>
            </a:r>
            <a:r>
              <a:rPr lang="en-US" sz="1800" dirty="0" err="1">
                <a:latin typeface="Comic Sans MS" panose="030F0702030302020204" pitchFamily="66" charset="0"/>
              </a:rPr>
              <a:t>organisations’</a:t>
            </a:r>
            <a:r>
              <a:rPr lang="en-US" sz="1800" dirty="0">
                <a:latin typeface="Comic Sans MS" panose="030F0702030302020204" pitchFamily="66" charset="0"/>
              </a:rPr>
              <a:t> efforts to keep children and young people safe.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A greater focus on safety for Aboriginal children and young people.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Managing the risk of child abuse in online environments.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Victoria has over five years experience of mandatory Standards, so many </a:t>
            </a:r>
            <a:r>
              <a:rPr lang="en-US" sz="1800" dirty="0" err="1">
                <a:latin typeface="Comic Sans MS" panose="030F0702030302020204" pitchFamily="66" charset="0"/>
              </a:rPr>
              <a:t>organisations</a:t>
            </a:r>
            <a:r>
              <a:rPr lang="en-US" sz="1800" dirty="0">
                <a:latin typeface="Comic Sans MS" panose="030F0702030302020204" pitchFamily="66" charset="0"/>
              </a:rPr>
              <a:t> will already have well developed child safety frameworks.  Most </a:t>
            </a:r>
            <a:r>
              <a:rPr lang="en-US" sz="1800" dirty="0" err="1">
                <a:latin typeface="Comic Sans MS" panose="030F0702030302020204" pitchFamily="66" charset="0"/>
              </a:rPr>
              <a:t>organisations</a:t>
            </a:r>
            <a:r>
              <a:rPr lang="en-US" sz="1800" dirty="0">
                <a:latin typeface="Comic Sans MS" panose="030F0702030302020204" pitchFamily="66" charset="0"/>
              </a:rPr>
              <a:t> will need to make some changes to comply with the new Standards.</a:t>
            </a:r>
          </a:p>
          <a:p>
            <a:pPr marL="0" indent="0">
              <a:buNone/>
            </a:pPr>
            <a:endParaRPr lang="en-AU" sz="1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D0455C6-A577-A368-C124-609FCFAF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0436-56BA-B9BB-9BA8-DEED8595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 </a:t>
            </a:r>
            <a:r>
              <a:rPr lang="en-US" sz="3600" dirty="0">
                <a:latin typeface="Comic Sans MS" panose="030F0702030302020204" pitchFamily="66" charset="0"/>
              </a:rPr>
              <a:t>what are we doing?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ED0C-47D7-A12B-90B6-EFA14790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68070"/>
            <a:ext cx="9784080" cy="394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At Woodridge Pre-school we are;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Updating policies and documents to reflect ongoing changes (i.e. online child safety).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Promoting this on our website and in newsletter, including having a dedicated section of Child Safety.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Informing staff and parents of changes and processes.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Making these processes visual for all staff and families.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Having a dedicated staff member as “Child Safe Champion”.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1911E20-CBE0-0E83-1C44-76827BDB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B433-B93F-2C07-9F18-E46F5049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r>
              <a:rPr lang="en-US" dirty="0">
                <a:latin typeface="Comic Sans MS" panose="030F0702030302020204" pitchFamily="66" charset="0"/>
              </a:rPr>
              <a:t>protect website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4BB9-B391-A8FD-B39B-A31BA6F7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590800"/>
            <a:ext cx="9784080" cy="362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Please see website ;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  <a:hlinkClick r:id="rId2"/>
              </a:rPr>
              <a:t>https://www.education.vic.gov.au/school/teachers/health/childprotection/Pages/default.aspx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Protect Booklet is attached in our Child Safety folder.</a:t>
            </a:r>
            <a:endParaRPr lang="en-AU" sz="1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AEA0C93-C251-5FE9-AB00-658AA0230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1E47-D3C0-D01F-FB9A-951788F5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>
                <a:latin typeface="Comic Sans MS" panose="030F0702030302020204" pitchFamily="66" charset="0"/>
              </a:rPr>
              <a:t>duty of care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6FA8-AE38-E010-E01A-468DBD39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528046"/>
            <a:ext cx="9784080" cy="368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All staff have a duty of care to protect any child within their care if there is a suspicion of abuse or is at risk of being abused.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It is illegal not to notify authorities if a child has disclosed a sexual offence or you have failed to protect a child if a known person may cause harm.</a:t>
            </a:r>
            <a:endParaRPr lang="en-AU" sz="2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F16A0AA-729C-AA52-8D4B-07063F32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350088"/>
            <a:ext cx="1126351" cy="1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1038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Corbel</vt:lpstr>
      <vt:lpstr>Wingdings</vt:lpstr>
      <vt:lpstr>Banded</vt:lpstr>
      <vt:lpstr>  Child  Safety  Standards</vt:lpstr>
      <vt:lpstr>            What are they?</vt:lpstr>
      <vt:lpstr>What are they?</vt:lpstr>
      <vt:lpstr>                What are they? </vt:lpstr>
      <vt:lpstr>               What are they? </vt:lpstr>
      <vt:lpstr>  NEW CHILD SAFE STANDARDS</vt:lpstr>
      <vt:lpstr>   what are we doing?</vt:lpstr>
      <vt:lpstr>                      protect website</vt:lpstr>
      <vt:lpstr>   duty of care</vt:lpstr>
      <vt:lpstr>   how can you help?</vt:lpstr>
      <vt:lpstr>    MANDATORY REPORTING</vt:lpstr>
      <vt:lpstr>              crimes</vt:lpstr>
      <vt:lpstr>       at woodridge</vt:lpstr>
      <vt:lpstr>        what is abuse?</vt:lpstr>
      <vt:lpstr>  managing a disclosure</vt:lpstr>
      <vt:lpstr>          four critical actions</vt:lpstr>
      <vt:lpstr>           four critical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 - Woodridge Preschool</dc:creator>
  <cp:lastModifiedBy>Info - Woodridge Preschool</cp:lastModifiedBy>
  <cp:revision>1</cp:revision>
  <cp:lastPrinted>2025-08-05T04:15:47Z</cp:lastPrinted>
  <dcterms:created xsi:type="dcterms:W3CDTF">2025-08-05T02:59:37Z</dcterms:created>
  <dcterms:modified xsi:type="dcterms:W3CDTF">2025-08-05T04:16:03Z</dcterms:modified>
</cp:coreProperties>
</file>